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9" r:id="rId1"/>
  </p:sldMasterIdLst>
  <p:notesMasterIdLst>
    <p:notesMasterId r:id="rId13"/>
  </p:notesMasterIdLst>
  <p:sldIdLst>
    <p:sldId id="256" r:id="rId2"/>
    <p:sldId id="260" r:id="rId3"/>
    <p:sldId id="325" r:id="rId4"/>
    <p:sldId id="290" r:id="rId5"/>
    <p:sldId id="323" r:id="rId6"/>
    <p:sldId id="324" r:id="rId7"/>
    <p:sldId id="321" r:id="rId8"/>
    <p:sldId id="328" r:id="rId9"/>
    <p:sldId id="327" r:id="rId10"/>
    <p:sldId id="32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7"/>
    <p:restoredTop sz="95928"/>
  </p:normalViewPr>
  <p:slideViewPr>
    <p:cSldViewPr snapToGrid="0" snapToObjects="1">
      <p:cViewPr varScale="1">
        <p:scale>
          <a:sx n="89" d="100"/>
          <a:sy n="89" d="100"/>
        </p:scale>
        <p:origin x="17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D551B-019D-1E40-9FB7-F55A038D3112}" type="datetimeFigureOut">
              <a:rPr lang="sv-SE" smtClean="0"/>
              <a:t>2023-06-02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EEB51-EDC4-3643-AF1D-B556AEA3EC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302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89508EA-DF22-BE42-B9FA-C28974820F61}" type="datetime1">
              <a:rPr lang="sv-SE" smtClean="0"/>
              <a:t>2023-06-02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sv-SE"/>
              <a:t>Osynliga Jobb - Mona Abou-Jeib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03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4285-3FB8-F740-8CC0-480A04DDE3E7}" type="datetime1">
              <a:rPr lang="sv-SE" smtClean="0"/>
              <a:t>2023-06-02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Osynliga Jobb - Mona Abou-Jeib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90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93E0-E075-F345-8D25-19F0FB2AED0E}" type="datetime1">
              <a:rPr lang="sv-SE" smtClean="0"/>
              <a:t>2023-06-02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Osynliga Jobb - Mona Abou-Jeib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824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E686-84FC-D74B-9944-4DC8BC9CA376}" type="datetime1">
              <a:rPr lang="sv-SE" smtClean="0"/>
              <a:t>2023-06-02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Osynliga Jobb - Mona Abou-Jeib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11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D64F-0105-A84C-AD04-FF47B49629C6}" type="datetime1">
              <a:rPr lang="sv-SE" smtClean="0"/>
              <a:t>2023-06-02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Osynliga Jobb - Mona Abou-Jeib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340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A874-056C-7D43-AEFA-E87B381C771B}" type="datetime1">
              <a:rPr lang="sv-SE" smtClean="0"/>
              <a:t>2023-06-02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Osynliga Jobb - Mona Abou-Jeib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150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8213-A41F-8546-9D4E-392397EFCB28}" type="datetime1">
              <a:rPr lang="sv-SE" smtClean="0"/>
              <a:t>2023-06-02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sv-SE"/>
              <a:t>Osynliga Jobb - Mona Abou-Jeib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6193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C4514CC-CA5D-B44A-B505-E4FE0D9EC1C0}" type="datetime1">
              <a:rPr lang="sv-SE" smtClean="0"/>
              <a:t>2023-06-02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Osynliga Jobb - Mona Abou-Jeib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330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6558709-B445-824D-8596-B6AAFEDCC30C}" type="datetime1">
              <a:rPr lang="sv-SE" smtClean="0"/>
              <a:t>2023-06-02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Osynliga Jobb - Mona Abou-Jeib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45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116-276F-7C46-A468-68067A835B21}" type="datetime1">
              <a:rPr lang="sv-SE" smtClean="0"/>
              <a:t>2023-06-02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Osynliga Jobb - Mona Abou-Jeib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13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C62C-CB8A-6C49-A969-81B103E172A0}" type="datetime1">
              <a:rPr lang="sv-SE" smtClean="0"/>
              <a:t>2023-06-02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Osynliga Jobb - Mona Abou-Jeib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86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CDD-5DE1-CD4D-AC58-73133F2D5D70}" type="datetime1">
              <a:rPr lang="sv-SE" smtClean="0"/>
              <a:t>2023-06-02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Osynliga Jobb - Mona Abou-Jeib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83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1076-D25C-1248-9C6B-442BA51669B4}" type="datetime1">
              <a:rPr lang="sv-SE" smtClean="0"/>
              <a:t>2023-06-02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Osynliga Jobb - Mona Abou-Jeib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470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FC92-8FA8-994D-95BF-DC434A6BF5CC}" type="datetime1">
              <a:rPr lang="sv-SE" smtClean="0"/>
              <a:t>2023-06-02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Osynliga Jobb - Mona Abou-Jeib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166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08B1-751F-1243-BE95-D3B68AA074F9}" type="datetime1">
              <a:rPr lang="sv-SE" smtClean="0"/>
              <a:t>2023-06-02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Osynliga Jobb - Mona Abou-Jeib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328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35F6-1DB1-D347-9887-4A90F4B2B2D8}" type="datetime1">
              <a:rPr lang="sv-SE" smtClean="0"/>
              <a:t>2023-06-02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Osynliga Jobb - Mona Abou-Jeib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2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7EFC-21C3-6643-A954-20FF4BCB8C6F}" type="datetime1">
              <a:rPr lang="sv-SE" smtClean="0"/>
              <a:t>2023-06-02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Osynliga Jobb - Mona Abou-Jeib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022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58A5582-71A5-614B-B649-625F783DF712}" type="datetime1">
              <a:rPr lang="sv-SE" smtClean="0"/>
              <a:t>2023-06-02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sv-SE"/>
              <a:t>Osynliga Jobb - Mona Abou-Jeib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48975D9-9E23-AF4E-A3E8-86D58E6DC8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65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ynligajobb.se/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ynligajobb.s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ynligajobb.s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ynligajobb.s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ynligajobb.s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ynligajobb.s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ynligajobb.s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bseeker.com/sv/cv/artiklar/ats-optimera-cv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osynligajobb.s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ynligajobb.s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ynligajobb.se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9852F7AA-6C0E-4446-A61C-666740EDC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-144884" y="-206298"/>
            <a:ext cx="12927899" cy="727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45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8D6EBED-1060-3B3D-2AE5-6E100426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/>
          <a:p>
            <a:r>
              <a:rPr lang="en-US" dirty="0"/>
              <a:t>Tips: Mall för ATS </a:t>
            </a:r>
            <a:r>
              <a:rPr lang="en-US" dirty="0" err="1"/>
              <a:t>anpassat</a:t>
            </a:r>
            <a:r>
              <a:rPr lang="en-US" dirty="0"/>
              <a:t> CV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963BBF0-8C13-42E7-7DA7-7CA3E654D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cvkungen.se</a:t>
            </a:r>
            <a:r>
              <a:rPr lang="en-US" dirty="0"/>
              <a:t>/blog/ats-</a:t>
            </a:r>
            <a:r>
              <a:rPr lang="en-US" dirty="0" err="1"/>
              <a:t>optimera</a:t>
            </a:r>
            <a:r>
              <a:rPr lang="en-US" dirty="0"/>
              <a:t>-</a:t>
            </a:r>
            <a:r>
              <a:rPr lang="en-US" dirty="0" err="1"/>
              <a:t>dina</a:t>
            </a:r>
            <a:r>
              <a:rPr lang="en-US" dirty="0"/>
              <a:t>-</a:t>
            </a:r>
            <a:r>
              <a:rPr lang="en-US" dirty="0" err="1"/>
              <a:t>ansokningshandlingar</a:t>
            </a:r>
            <a:r>
              <a:rPr lang="en-US" dirty="0"/>
              <a:t>-</a:t>
            </a:r>
            <a:r>
              <a:rPr lang="en-US" dirty="0" err="1"/>
              <a:t>skapa</a:t>
            </a:r>
            <a:r>
              <a:rPr lang="en-US" dirty="0"/>
              <a:t>-</a:t>
            </a:r>
            <a:r>
              <a:rPr lang="en-US" dirty="0" err="1"/>
              <a:t>ett</a:t>
            </a:r>
            <a:r>
              <a:rPr lang="en-US" dirty="0"/>
              <a:t>-</a:t>
            </a:r>
            <a:r>
              <a:rPr lang="en-US" dirty="0" err="1"/>
              <a:t>perfekt</a:t>
            </a:r>
            <a:r>
              <a:rPr lang="en-US" dirty="0"/>
              <a:t>-cv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91B576-40DC-2867-B8E1-CF1AD592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sv-SE" dirty="0"/>
              <a:t>Osynliga Jobb Sverige </a:t>
            </a:r>
            <a:r>
              <a:rPr lang="sv-SE" dirty="0">
                <a:hlinkClick r:id="rId2"/>
              </a:rPr>
              <a:t>www.osynligajobb.se</a:t>
            </a:r>
            <a:r>
              <a:rPr lang="sv-SE" dirty="0"/>
              <a:t> </a:t>
            </a:r>
          </a:p>
          <a:p>
            <a:pPr>
              <a:spcAft>
                <a:spcPts val="600"/>
              </a:spcAft>
            </a:pP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541CC9-397B-B560-54D9-D0833080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48975D9-9E23-AF4E-A3E8-86D58E6DC87A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918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57345" y="112014"/>
            <a:ext cx="6251110" cy="1783080"/>
          </a:xfrm>
        </p:spPr>
        <p:txBody>
          <a:bodyPr anchor="b">
            <a:normAutofit/>
          </a:bodyPr>
          <a:lstStyle/>
          <a:p>
            <a:r>
              <a:rPr lang="sv-SE" dirty="0"/>
              <a:t>TIPS! 100 knack ger 10 snack som ger 2-3 TACK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18799" r="3400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v-SE" sz="1700" dirty="0"/>
          </a:p>
          <a:p>
            <a:r>
              <a:rPr lang="sv-SE" sz="1700" dirty="0"/>
              <a:t>Om du söker 100 jobb </a:t>
            </a:r>
          </a:p>
          <a:p>
            <a:r>
              <a:rPr lang="sv-SE" sz="1700" dirty="0"/>
              <a:t>Kommer du på 10 intervjuer </a:t>
            </a:r>
          </a:p>
          <a:p>
            <a:r>
              <a:rPr lang="sv-SE" sz="1700" dirty="0"/>
              <a:t>Kommer du på 10 intervjuer får du 2-3 jobberbjudanden </a:t>
            </a:r>
          </a:p>
          <a:p>
            <a:pPr marL="0" indent="0">
              <a:buNone/>
            </a:pPr>
            <a:endParaRPr lang="sv-SE" sz="1700" dirty="0"/>
          </a:p>
          <a:p>
            <a:pPr marL="0" indent="0">
              <a:buNone/>
            </a:pPr>
            <a:r>
              <a:rPr lang="sv-SE" sz="1700" dirty="0"/>
              <a:t>Ligger du bra på antal intervjuer har du bra CV och PB</a:t>
            </a:r>
          </a:p>
          <a:p>
            <a:pPr marL="0" indent="0">
              <a:buNone/>
            </a:pPr>
            <a:r>
              <a:rPr lang="sv-SE" sz="1700" dirty="0"/>
              <a:t>Ligger du på färre jobberbjudanden behöver du pitch – och intervjuträning </a:t>
            </a:r>
          </a:p>
          <a:p>
            <a:pPr marL="0" indent="0">
              <a:buNone/>
            </a:pPr>
            <a:r>
              <a:rPr lang="sv-SE" sz="1700" dirty="0"/>
              <a:t>Har du svårt att hitta antal jobb per månad behöver du bredda </a:t>
            </a:r>
            <a:r>
              <a:rPr lang="sv-SE" sz="1700"/>
              <a:t>ditt sökande med </a:t>
            </a:r>
            <a:r>
              <a:rPr lang="sv-SE" sz="1700" dirty="0"/>
              <a:t>sökordanalys (SEO)</a:t>
            </a:r>
          </a:p>
          <a:p>
            <a:pPr marL="0" indent="0">
              <a:buNone/>
            </a:pPr>
            <a:endParaRPr lang="sv-SE" sz="1700" dirty="0"/>
          </a:p>
          <a:p>
            <a:pPr marL="0" indent="0">
              <a:buNone/>
            </a:pPr>
            <a:r>
              <a:rPr lang="sv-SE" sz="1700" b="1" dirty="0"/>
              <a:t>TIPS!</a:t>
            </a:r>
          </a:p>
          <a:p>
            <a:pPr marL="0" indent="0">
              <a:buNone/>
            </a:pPr>
            <a:r>
              <a:rPr lang="sv-SE" sz="1700" b="1" dirty="0"/>
              <a:t>Resultat: 20 sökta jobb i månanden ger 2 till 3 TACK på cirka ett halvår.  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00EDB4-C23A-EA46-C38F-BC71B6AA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sv-SE" dirty="0"/>
              <a:t>Osynliga Jobb Sverige </a:t>
            </a:r>
            <a:r>
              <a:rPr lang="sv-SE" dirty="0">
                <a:hlinkClick r:id="rId3"/>
              </a:rPr>
              <a:t>www.osynligajobb.se</a:t>
            </a:r>
            <a:r>
              <a:rPr lang="sv-SE" dirty="0"/>
              <a:t> </a:t>
            </a:r>
          </a:p>
          <a:p>
            <a:pPr>
              <a:spcAft>
                <a:spcPts val="600"/>
              </a:spcAft>
            </a:pPr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F2F0F225-3649-FE7E-3E7A-3DBC98C1429B}"/>
              </a:ext>
            </a:extLst>
          </p:cNvPr>
          <p:cNvSpPr txBox="1">
            <a:spLocks/>
          </p:cNvSpPr>
          <p:nvPr/>
        </p:nvSpPr>
        <p:spPr>
          <a:xfrm>
            <a:off x="5297762" y="639183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sv-SE" dirty="0"/>
              <a:t>Osynliga Jobb Sverige </a:t>
            </a:r>
            <a:r>
              <a:rPr lang="sv-SE" dirty="0">
                <a:hlinkClick r:id="rId3"/>
              </a:rPr>
              <a:t>www.osynligajobb.se</a:t>
            </a:r>
            <a:r>
              <a:rPr lang="sv-SE" dirty="0"/>
              <a:t> </a:t>
            </a:r>
          </a:p>
          <a:p>
            <a:pPr>
              <a:spcAft>
                <a:spcPts val="600"/>
              </a:spcAft>
            </a:pP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0518AF9-1841-2186-562C-4F90D1154B45}"/>
              </a:ext>
            </a:extLst>
          </p:cNvPr>
          <p:cNvSpPr txBox="1"/>
          <p:nvPr/>
        </p:nvSpPr>
        <p:spPr>
          <a:xfrm>
            <a:off x="10572751" y="400050"/>
            <a:ext cx="52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874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C932DC-4769-2547-B5A9-BCE00346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500"/>
              <a:t>Att vinna Osynliga Jobb med SEO &amp; ATS rekrytering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07E58B83-54F8-BF44-8F36-951BA0736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44898"/>
          <a:stretch/>
        </p:blipFill>
        <p:spPr>
          <a:xfrm>
            <a:off x="1154954" y="2603500"/>
            <a:ext cx="8825659" cy="3416300"/>
          </a:xfrm>
          <a:noFill/>
        </p:spPr>
      </p:pic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6EE271E-1067-AA4F-8707-AA08DD4D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Osynliga Jobb Sverige </a:t>
            </a:r>
            <a:r>
              <a:rPr lang="sv-SE" dirty="0">
                <a:hlinkClick r:id="rId3"/>
              </a:rPr>
              <a:t>www.osynligajobb.se</a:t>
            </a:r>
            <a:r>
              <a:rPr lang="sv-SE" dirty="0"/>
              <a:t> 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26A5C903-8E25-E944-8C2A-5583352F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48975D9-9E23-AF4E-A3E8-86D58E6DC87A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30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7A71D8-FC76-2D8C-A898-EFD02B3B6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anchor="ctr">
            <a:normAutofit/>
          </a:bodyPr>
          <a:lstStyle/>
          <a:p>
            <a:r>
              <a:rPr lang="sv-SE" dirty="0"/>
              <a:t>Vad innebär SEO för jobbsökningen? </a:t>
            </a:r>
          </a:p>
        </p:txBody>
      </p:sp>
      <p:pic>
        <p:nvPicPr>
          <p:cNvPr id="8" name="Bildobjekt 7" descr="En bild som visar logotyp, symbol, Grafik, Teckensnitt&#10;&#10;Automatiskt genererad beskrivning">
            <a:extLst>
              <a:ext uri="{FF2B5EF4-FFF2-40B4-BE49-F238E27FC236}">
                <a16:creationId xmlns:a16="http://schemas.microsoft.com/office/drawing/2014/main" id="{CF4E6EB4-BCBD-EDEF-12E9-92ADE498B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3020921"/>
            <a:ext cx="4825158" cy="2581459"/>
          </a:xfrm>
          <a:prstGeom prst="rect">
            <a:avLst/>
          </a:prstGeom>
          <a:noFill/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0D0B937-C121-360F-6DC5-DA734020C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r>
              <a:rPr lang="sv-SE" sz="1700" b="0" i="0" dirty="0">
                <a:effectLst/>
              </a:rPr>
              <a:t>SEO står för </a:t>
            </a:r>
            <a:r>
              <a:rPr lang="sv-SE" sz="1700" b="0" i="0" dirty="0" err="1">
                <a:effectLst/>
              </a:rPr>
              <a:t>Search</a:t>
            </a:r>
            <a:r>
              <a:rPr lang="sv-SE" sz="1700" b="0" i="0" dirty="0">
                <a:effectLst/>
              </a:rPr>
              <a:t> Engine </a:t>
            </a:r>
            <a:r>
              <a:rPr lang="sv-SE" sz="1700" b="0" i="0" dirty="0" err="1">
                <a:effectLst/>
              </a:rPr>
              <a:t>Optimization</a:t>
            </a:r>
            <a:r>
              <a:rPr lang="sv-SE" sz="1700" b="0" i="0" dirty="0">
                <a:effectLst/>
              </a:rPr>
              <a:t>, det vill säga Sökordsoptimering / sökmotoroptimering.</a:t>
            </a:r>
          </a:p>
          <a:p>
            <a:r>
              <a:rPr lang="sv-SE" sz="1700" b="0" i="0" dirty="0">
                <a:effectLst/>
              </a:rPr>
              <a:t>En SEO-analys innebär att vi tar reda på vad </a:t>
            </a:r>
            <a:r>
              <a:rPr lang="sv-SE" sz="1700" dirty="0"/>
              <a:t>rekryterare och arbetsgivare använder för ord för att hitta din kompetens. </a:t>
            </a:r>
          </a:p>
          <a:p>
            <a:r>
              <a:rPr lang="sv-SE" sz="1700" dirty="0"/>
              <a:t>Du</a:t>
            </a:r>
            <a:r>
              <a:rPr lang="sv-SE" sz="1700" b="0" i="0" dirty="0">
                <a:effectLst/>
              </a:rPr>
              <a:t> optimerar dina chanser att bli hittad. </a:t>
            </a:r>
          </a:p>
          <a:p>
            <a:r>
              <a:rPr lang="sv-SE" sz="1700" dirty="0"/>
              <a:t>Öppnar dörrarna till de rätta Osynliga Jobben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E94ED1-6894-CA48-969E-9F448299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/>
              <a:t>Osynliga Jobb Sverige </a:t>
            </a:r>
            <a:r>
              <a:rPr lang="sv-SE" dirty="0">
                <a:hlinkClick r:id="rId3"/>
              </a:rPr>
              <a:t>www.osynligajobb.se</a:t>
            </a:r>
            <a:r>
              <a:rPr lang="sv-SE" dirty="0"/>
              <a:t> </a:t>
            </a:r>
            <a:endParaRPr lang="sv-SE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DE109E-8B73-A7CA-508A-2A931D3D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48975D9-9E23-AF4E-A3E8-86D58E6DC87A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143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B36044-5E42-FB02-F63C-E58E75BF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Vad är ATS kopplat till jobbsökning?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AB549EF-93F4-3F8B-4FBC-712D88763F7C}"/>
              </a:ext>
            </a:extLst>
          </p:cNvPr>
          <p:cNvSpPr txBox="1"/>
          <p:nvPr/>
        </p:nvSpPr>
        <p:spPr bwMode="gray">
          <a:xfrm>
            <a:off x="1154954" y="2603500"/>
            <a:ext cx="4825158" cy="341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Bildobjekt 8" descr="En bild som visar text, skärmbild, Teckensnitt, dokument&#10;&#10;Automatiskt genererad beskrivning">
            <a:extLst>
              <a:ext uri="{FF2B5EF4-FFF2-40B4-BE49-F238E27FC236}">
                <a16:creationId xmlns:a16="http://schemas.microsoft.com/office/drawing/2014/main" id="{D71346C7-71F3-9BEA-C010-E86F9C76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1" y="2328085"/>
            <a:ext cx="4509967" cy="3416300"/>
          </a:xfrm>
          <a:prstGeom prst="rect">
            <a:avLst/>
          </a:prstGeom>
          <a:noFill/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3C290F-0E65-C21E-BBD5-724D60A7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b="1" i="0" kern="1200" dirty="0">
                <a:latin typeface="+mn-lt"/>
                <a:ea typeface="+mn-ea"/>
                <a:cs typeface="+mn-cs"/>
              </a:rPr>
              <a:t>Osynliga Jobb Sverige </a:t>
            </a:r>
            <a:r>
              <a:rPr lang="sv-SE" b="1" i="0" kern="1200" dirty="0">
                <a:latin typeface="+mn-lt"/>
                <a:ea typeface="+mn-ea"/>
                <a:cs typeface="+mn-cs"/>
                <a:hlinkClick r:id="rId3"/>
              </a:rPr>
              <a:t>www.osynligajobb.se</a:t>
            </a:r>
            <a:r>
              <a:rPr lang="sv-SE" b="1" i="0" kern="1200" dirty="0">
                <a:latin typeface="+mn-lt"/>
                <a:ea typeface="+mn-ea"/>
                <a:cs typeface="+mn-cs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b="1" i="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18655F0-F70E-5FCD-A93E-B9742743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848975D9-9E23-AF4E-A3E8-86D58E6DC87A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  <p:pic>
        <p:nvPicPr>
          <p:cNvPr id="13" name="Bildobjekt 12" descr="En bild som visar skärmbild, text, meter&#10;&#10;Automatiskt genererad beskrivning">
            <a:extLst>
              <a:ext uri="{FF2B5EF4-FFF2-40B4-BE49-F238E27FC236}">
                <a16:creationId xmlns:a16="http://schemas.microsoft.com/office/drawing/2014/main" id="{419637C2-3D5B-EDC6-2974-0EE891AC7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965" y="2708048"/>
            <a:ext cx="4806081" cy="331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9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B36044-5E42-FB02-F63C-E58E75BF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Fördelar med ATS</a:t>
            </a:r>
          </a:p>
        </p:txBody>
      </p:sp>
      <p:pic>
        <p:nvPicPr>
          <p:cNvPr id="6" name="Bildobjekt 5" descr="En bild som visar text, skärmbild, Teckensnitt, algebra&#10;&#10;Automatiskt genererad beskrivning">
            <a:extLst>
              <a:ext uri="{FF2B5EF4-FFF2-40B4-BE49-F238E27FC236}">
                <a16:creationId xmlns:a16="http://schemas.microsoft.com/office/drawing/2014/main" id="{EC23352F-32D5-6535-38C3-1A51EE085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645808"/>
            <a:ext cx="8825659" cy="3331684"/>
          </a:xfrm>
          <a:prstGeom prst="rect">
            <a:avLst/>
          </a:prstGeom>
          <a:noFill/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3C290F-0E65-C21E-BBD5-724D60A7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b="1" i="0" kern="1200"/>
              <a:t>Osynliga Jobb Sverige </a:t>
            </a:r>
            <a:r>
              <a:rPr lang="sv-SE" b="1" i="0" kern="1200">
                <a:hlinkClick r:id="rId3"/>
              </a:rPr>
              <a:t>www.osynligajobb.se</a:t>
            </a:r>
            <a:r>
              <a:rPr lang="sv-SE" b="1" i="0" kern="120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b="1" i="0" kern="120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18655F0-F70E-5FCD-A93E-B9742743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848975D9-9E23-AF4E-A3E8-86D58E6DC87A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750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B36044-5E42-FB02-F63C-E58E75BF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Nackdelar med ATS</a:t>
            </a:r>
          </a:p>
        </p:txBody>
      </p:sp>
      <p:pic>
        <p:nvPicPr>
          <p:cNvPr id="7" name="Bildobjekt 6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2DAEF9FA-1D21-0A09-DE7F-605300850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928" y="2360612"/>
            <a:ext cx="5448585" cy="3922981"/>
          </a:xfrm>
          <a:prstGeom prst="rect">
            <a:avLst/>
          </a:prstGeom>
          <a:noFill/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3C290F-0E65-C21E-BBD5-724D60A7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b="1" i="0" kern="1200"/>
              <a:t>Osynliga Jobb Sverige </a:t>
            </a:r>
            <a:r>
              <a:rPr lang="sv-SE" b="1" i="0" kern="1200">
                <a:hlinkClick r:id="rId3"/>
              </a:rPr>
              <a:t>www.osynligajobb.se</a:t>
            </a:r>
            <a:r>
              <a:rPr lang="sv-SE" b="1" i="0" kern="120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b="1" i="0" kern="120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18655F0-F70E-5FCD-A93E-B9742743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848975D9-9E23-AF4E-A3E8-86D58E6DC87A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172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5ABD90-CAB2-B891-6D93-4E96D00A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anchor="ctr">
            <a:normAutofit/>
          </a:bodyPr>
          <a:lstStyle/>
          <a:p>
            <a:r>
              <a:rPr lang="sv-SE" dirty="0"/>
              <a:t>1. Gruppövning: optimera CV för ATS  </a:t>
            </a:r>
          </a:p>
        </p:txBody>
      </p:sp>
      <p:pic>
        <p:nvPicPr>
          <p:cNvPr id="12" name="Bildobjekt 11" descr="En bild som visar text, Teckensnitt, skärmbild, dokument&#10;&#10;Automatiskt genererad beskrivning">
            <a:extLst>
              <a:ext uri="{FF2B5EF4-FFF2-40B4-BE49-F238E27FC236}">
                <a16:creationId xmlns:a16="http://schemas.microsoft.com/office/drawing/2014/main" id="{1FDA8587-253F-8170-18AB-4EA1CFA89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665066"/>
            <a:ext cx="4825158" cy="3293169"/>
          </a:xfrm>
          <a:prstGeom prst="rect">
            <a:avLst/>
          </a:prstGeom>
          <a:noFill/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DD90E30-C8FE-8AFB-2842-4451BA7B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Läs artikeln:</a:t>
            </a:r>
          </a:p>
          <a:p>
            <a:pPr marL="0" indent="0">
              <a:buNone/>
            </a:pPr>
            <a:r>
              <a:rPr lang="sv-SE" sz="1200" dirty="0">
                <a:hlinkClick r:id="rId3"/>
              </a:rPr>
              <a:t>https://www.jobseeker.com/sv/cv/artiklar/ats-optimera-cv</a:t>
            </a:r>
            <a:endParaRPr lang="sv-SE" sz="1200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Besvara frågan i grupp: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Vilka är stegen för att optimera CV för ATS?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Presentation i storgrupp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D0CAB2-3F82-856E-5D7D-608FC53B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sv-SE" dirty="0"/>
              <a:t>Osynliga Jobb Sverige </a:t>
            </a:r>
            <a:r>
              <a:rPr lang="sv-SE" dirty="0">
                <a:hlinkClick r:id="rId4"/>
              </a:rPr>
              <a:t>www.osynligajobb.se</a:t>
            </a:r>
            <a:r>
              <a:rPr lang="sv-SE" dirty="0"/>
              <a:t> </a:t>
            </a:r>
          </a:p>
          <a:p>
            <a:pPr>
              <a:spcAft>
                <a:spcPts val="600"/>
              </a:spcAft>
            </a:pP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2C3527-3D5F-1F85-DD5F-E1137BC1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48975D9-9E23-AF4E-A3E8-86D58E6DC87A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40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C2DB4-BEAF-6636-B749-7B9C9790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000" dirty="0"/>
              <a:t>2. Gruppövning: Ta fram minst 1 optimerat sökord för varandra </a:t>
            </a:r>
          </a:p>
        </p:txBody>
      </p:sp>
      <p:pic>
        <p:nvPicPr>
          <p:cNvPr id="7" name="Platshållare för innehåll 6" descr="En bild som visar text, skärmbild, Mobiltelefon, multimedia&#10;&#10;Automatiskt genererad beskrivning">
            <a:extLst>
              <a:ext uri="{FF2B5EF4-FFF2-40B4-BE49-F238E27FC236}">
                <a16:creationId xmlns:a16="http://schemas.microsoft.com/office/drawing/2014/main" id="{5524DEFF-BA50-0AAF-27D0-293B9C6384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4954" y="2966638"/>
            <a:ext cx="4825158" cy="2690025"/>
          </a:xfrm>
          <a:prstGeom prst="rect">
            <a:avLst/>
          </a:prstGeom>
          <a:noFill/>
        </p:spPr>
      </p:pic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F781212-B82F-0DC1-4354-B566ACF6B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r>
              <a:rPr lang="sv-SE" dirty="0"/>
              <a:t>Ta fram minst 1 </a:t>
            </a:r>
            <a:r>
              <a:rPr lang="sv-SE" dirty="0" err="1"/>
              <a:t>optinerat</a:t>
            </a:r>
            <a:r>
              <a:rPr lang="sv-SE" dirty="0"/>
              <a:t> sökord för varandra </a:t>
            </a:r>
          </a:p>
          <a:p>
            <a:r>
              <a:rPr lang="sv-SE" dirty="0"/>
              <a:t>Mät av ordets relevans på </a:t>
            </a:r>
            <a:r>
              <a:rPr lang="sv-SE" dirty="0" err="1"/>
              <a:t>Indeed</a:t>
            </a:r>
            <a:r>
              <a:rPr lang="sv-SE" dirty="0"/>
              <a:t> </a:t>
            </a:r>
          </a:p>
          <a:p>
            <a:r>
              <a:rPr lang="sv-SE" dirty="0"/>
              <a:t>Motivera valet av optimerat ord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Presentation i storgrupp </a:t>
            </a:r>
          </a:p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C88E92-F507-D366-4A1D-F01F294A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/>
              <a:t>Osynliga Jobb Sverige </a:t>
            </a:r>
            <a:r>
              <a:rPr lang="sv-SE" dirty="0">
                <a:hlinkClick r:id="rId3"/>
              </a:rPr>
              <a:t>www.osynligajobb.se</a:t>
            </a:r>
            <a:r>
              <a:rPr lang="sv-SE" dirty="0"/>
              <a:t> </a:t>
            </a:r>
            <a:endParaRPr lang="sv-SE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EBFF46-7A3D-C8DC-C8A5-A34DAC52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48975D9-9E23-AF4E-A3E8-86D58E6DC87A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31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838B76-C260-747C-E9B5-C90F4F3A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89221" cy="706964"/>
          </a:xfrm>
        </p:spPr>
        <p:txBody>
          <a:bodyPr/>
          <a:lstStyle/>
          <a:p>
            <a:r>
              <a:rPr lang="sv-SE" dirty="0"/>
              <a:t>Tips: Manual med 9 steg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915CD6-69AB-EAD4-93C3-79446E2E8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3" y="2528888"/>
            <a:ext cx="10035786" cy="3862950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sv-SE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Manual för att vinna över </a:t>
            </a:r>
            <a:r>
              <a:rPr lang="sv-SE" b="1" dirty="0">
                <a:solidFill>
                  <a:srgbClr val="212121"/>
                </a:solidFill>
                <a:latin typeface="Calibri" panose="020F0502020204030204" pitchFamily="34" charset="0"/>
              </a:rPr>
              <a:t>roboten i 9 steg: </a:t>
            </a:r>
            <a:br>
              <a:rPr lang="sv-SE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</a:br>
            <a:endParaRPr lang="sv-SE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sv-SE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1. Innan du laddar upp ditt CV i </a:t>
            </a:r>
            <a:r>
              <a:rPr lang="sv-SE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Teamtailor</a:t>
            </a:r>
            <a:r>
              <a:rPr lang="sv-SE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eller en annan ATS så behöver du inkludera ditt fullständiga namn och den aktuella tjänsten du söker till i filnamnet. </a:t>
            </a:r>
            <a:r>
              <a:rPr lang="sv-SE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T.ex</a:t>
            </a:r>
            <a:r>
              <a:rPr lang="sv-SE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sv-SE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Namn_Lager_CV</a:t>
            </a:r>
            <a:endParaRPr lang="sv-SE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sv-SE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2. Skicka dina filer i antingen PDF- eller Word-format. Båda versionerna läses av en ATS. För att vara på den säkra sidan är det bäst att köra PDF för att undvika formatändringar.</a:t>
            </a:r>
          </a:p>
          <a:p>
            <a:pPr algn="l"/>
            <a:r>
              <a:rPr lang="sv-SE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3. Välj Arial typsnittet för maximal effekt.</a:t>
            </a:r>
          </a:p>
          <a:p>
            <a:pPr algn="l"/>
            <a:r>
              <a:rPr lang="sv-SE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4. Om du har sökt andra tjänster hos företaget tidigare gå tillbaka och ta bort dem helt från din portal. ATS kommer visa för rekryteraren dina tidigare ansökningar.</a:t>
            </a:r>
          </a:p>
          <a:p>
            <a:pPr algn="l"/>
            <a:r>
              <a:rPr lang="sv-SE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5. Lämna sidhuvudet och sidfoten tomma. ATS är mer benägna att känna igen innehåll i sidans brödtext (inklusive ditt namn och adress).</a:t>
            </a:r>
          </a:p>
          <a:p>
            <a:pPr algn="l"/>
            <a:r>
              <a:rPr lang="sv-SE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6. Använd vanliga terminologier som “Kompetenser” och “Arbetslivserfarenhet” än andra benämningar.</a:t>
            </a:r>
          </a:p>
          <a:p>
            <a:pPr algn="l"/>
            <a:r>
              <a:rPr lang="sv-SE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7. Ha endast med text och inte bilder, diagram, punkter eller andra symboler. Det läses inte av ATS och kan ändra själva CV.</a:t>
            </a:r>
          </a:p>
          <a:p>
            <a:pPr algn="l"/>
            <a:r>
              <a:rPr lang="sv-SE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8. Första halvan av sidan så ska du ha med hårda färdigheter som </a:t>
            </a:r>
            <a:r>
              <a:rPr lang="sv-SE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t.ex</a:t>
            </a:r>
            <a:r>
              <a:rPr lang="sv-SE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kompetens, certifikat, språk. Tips är att använda nyckelord i ditt CV som finns i arbetsbeskrivningen. Nyckelord som förekommer mer ska du ta med. Det hjälper ditt CV att gå vidare till en rekryterare.</a:t>
            </a:r>
          </a:p>
          <a:p>
            <a:r>
              <a:rPr lang="sv-SE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9. Bonus: Ladda upp ditt CV istället för att kopiera och klistra in innehållet.”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5386B1-AA95-5457-CA49-41F5075C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Osynliga Jobb Sverige </a:t>
            </a:r>
            <a:r>
              <a:rPr lang="sv-SE" dirty="0">
                <a:hlinkClick r:id="rId2"/>
              </a:rPr>
              <a:t>www.osynligajobb.se</a:t>
            </a:r>
            <a:r>
              <a:rPr lang="sv-SE" dirty="0"/>
              <a:t> </a:t>
            </a:r>
          </a:p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3CDC47-224F-18BF-30B6-C1647B17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975D9-9E23-AF4E-A3E8-86D58E6DC87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5258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styrelserum">
  <a:themeElements>
    <a:clrScheme name="Jon styrelseru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styrelseru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styrelseru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241077C2-3BC5-CB4D-B51D-554DC66A5D87}" vid="{03C622A5-9FCC-814F-A0DE-688CFE8F101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Jon styrelserum</Template>
  <TotalTime>307</TotalTime>
  <Words>637</Words>
  <Application>Microsoft Macintosh PowerPoint</Application>
  <PresentationFormat>Bredbild</PresentationFormat>
  <Paragraphs>70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Jon styrelserum</vt:lpstr>
      <vt:lpstr>PowerPoint-presentation</vt:lpstr>
      <vt:lpstr>Att vinna Osynliga Jobb med SEO &amp; ATS rekrytering</vt:lpstr>
      <vt:lpstr>Vad innebär SEO för jobbsökningen? </vt:lpstr>
      <vt:lpstr>Vad är ATS kopplat till jobbsökning? </vt:lpstr>
      <vt:lpstr>Fördelar med ATS</vt:lpstr>
      <vt:lpstr>Nackdelar med ATS</vt:lpstr>
      <vt:lpstr>1. Gruppövning: optimera CV för ATS  </vt:lpstr>
      <vt:lpstr>2. Gruppövning: Ta fram minst 1 optimerat sökord för varandra </vt:lpstr>
      <vt:lpstr>Tips: Manual med 9 steg</vt:lpstr>
      <vt:lpstr>Tips: Mall för ATS anpassat CV </vt:lpstr>
      <vt:lpstr>TIPS! 100 knack ger 10 snack som ger 2-3 TACK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Eva Albinsson</dc:creator>
  <cp:lastModifiedBy>Mona | Osynliga Jobb</cp:lastModifiedBy>
  <cp:revision>19</cp:revision>
  <dcterms:created xsi:type="dcterms:W3CDTF">2021-12-07T12:54:37Z</dcterms:created>
  <dcterms:modified xsi:type="dcterms:W3CDTF">2023-06-02T15:07:37Z</dcterms:modified>
</cp:coreProperties>
</file>